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customXml/itemProps1.xml" ContentType="application/vnd.openxmlformats-officedocument.customXmlProperties+xml"/>
  <Default Extension="rels" ContentType="application/vnd.openxmlformats-package.relationship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jpg" ContentType="image/jpe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png" ContentType="image/png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Default Extension="jpeg" ContentType="image/jpeg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7" r:id="rId2"/>
    <p:sldId id="270" r:id="rId3"/>
    <p:sldId id="269" r:id="rId4"/>
    <p:sldId id="259" r:id="rId5"/>
    <p:sldId id="258" r:id="rId6"/>
    <p:sldId id="261" r:id="rId7"/>
    <p:sldId id="262" r:id="rId8"/>
    <p:sldId id="263" r:id="rId9"/>
    <p:sldId id="266" r:id="rId10"/>
    <p:sldId id="264" r:id="rId11"/>
    <p:sldId id="265" r:id="rId12"/>
    <p:sldId id="267" r:id="rId13"/>
    <p:sldId id="268" r:id="rId14"/>
    <p:sldId id="271" r:id="rId15"/>
  </p:sldIdLst>
  <p:sldSz cx="9144000" cy="6858000" type="screen4x3"/>
  <p:notesSz cx="7077075" cy="9385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-2016" y="-72"/>
      </p:cViewPr>
      <p:guideLst>
        <p:guide orient="horz" pos="2956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265"/>
          </a:xfrm>
          <a:prstGeom prst="rect">
            <a:avLst/>
          </a:prstGeom>
        </p:spPr>
        <p:txBody>
          <a:bodyPr vert="horz" lIns="94064" tIns="47032" rIns="94064" bIns="4703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9265"/>
          </a:xfrm>
          <a:prstGeom prst="rect">
            <a:avLst/>
          </a:prstGeom>
        </p:spPr>
        <p:txBody>
          <a:bodyPr vert="horz" lIns="94064" tIns="47032" rIns="94064" bIns="47032" rtlCol="0"/>
          <a:lstStyle>
            <a:lvl1pPr algn="r">
              <a:defRPr sz="1200"/>
            </a:lvl1pPr>
          </a:lstStyle>
          <a:p>
            <a:fld id="{3FA48BCD-B739-4507-B820-29C9D9C5CF7F}" type="datetimeFigureOut">
              <a:rPr lang="en-US" smtClean="0"/>
              <a:t>6/1/2016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4406"/>
            <a:ext cx="3066733" cy="469265"/>
          </a:xfrm>
          <a:prstGeom prst="rect">
            <a:avLst/>
          </a:prstGeom>
        </p:spPr>
        <p:txBody>
          <a:bodyPr vert="horz" lIns="94064" tIns="47032" rIns="94064" bIns="4703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914406"/>
            <a:ext cx="3066733" cy="469265"/>
          </a:xfrm>
          <a:prstGeom prst="rect">
            <a:avLst/>
          </a:prstGeom>
        </p:spPr>
        <p:txBody>
          <a:bodyPr vert="horz" lIns="94064" tIns="47032" rIns="94064" bIns="47032" rtlCol="0" anchor="b"/>
          <a:lstStyle>
            <a:lvl1pPr algn="r">
              <a:defRPr sz="1200"/>
            </a:lvl1pPr>
          </a:lstStyle>
          <a:p>
            <a:fld id="{BF4D5DDE-D024-4EDE-9684-6B7408226F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1194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265"/>
          </a:xfrm>
          <a:prstGeom prst="rect">
            <a:avLst/>
          </a:prstGeom>
        </p:spPr>
        <p:txBody>
          <a:bodyPr vert="horz" lIns="94064" tIns="47032" rIns="94064" bIns="4703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265"/>
          </a:xfrm>
          <a:prstGeom prst="rect">
            <a:avLst/>
          </a:prstGeom>
        </p:spPr>
        <p:txBody>
          <a:bodyPr vert="horz" lIns="94064" tIns="47032" rIns="94064" bIns="47032" rtlCol="0"/>
          <a:lstStyle>
            <a:lvl1pPr algn="r">
              <a:defRPr sz="1200"/>
            </a:lvl1pPr>
          </a:lstStyle>
          <a:p>
            <a:fld id="{FDB48FE0-1FF5-4546-8CA1-35EE8D3D9FD7}" type="datetimeFigureOut">
              <a:rPr lang="en-US" smtClean="0"/>
              <a:t>6/1/2016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2213" y="703263"/>
            <a:ext cx="4692650" cy="3519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64" tIns="47032" rIns="94064" bIns="4703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58018"/>
            <a:ext cx="5661660" cy="4223385"/>
          </a:xfrm>
          <a:prstGeom prst="rect">
            <a:avLst/>
          </a:prstGeom>
        </p:spPr>
        <p:txBody>
          <a:bodyPr vert="horz" lIns="94064" tIns="47032" rIns="94064" bIns="4703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6"/>
            <a:ext cx="3066733" cy="469265"/>
          </a:xfrm>
          <a:prstGeom prst="rect">
            <a:avLst/>
          </a:prstGeom>
        </p:spPr>
        <p:txBody>
          <a:bodyPr vert="horz" lIns="94064" tIns="47032" rIns="94064" bIns="4703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914406"/>
            <a:ext cx="3066733" cy="469265"/>
          </a:xfrm>
          <a:prstGeom prst="rect">
            <a:avLst/>
          </a:prstGeom>
        </p:spPr>
        <p:txBody>
          <a:bodyPr vert="horz" lIns="94064" tIns="47032" rIns="94064" bIns="47032" rtlCol="0" anchor="b"/>
          <a:lstStyle>
            <a:lvl1pPr algn="r">
              <a:defRPr sz="1200"/>
            </a:lvl1pPr>
          </a:lstStyle>
          <a:p>
            <a:fld id="{9F08F5CA-67D5-44F5-B2FE-2B6633568B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404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457200" y="4381097"/>
            <a:ext cx="8229600" cy="1588"/>
          </a:xfrm>
          <a:prstGeom prst="line">
            <a:avLst/>
          </a:prstGeom>
          <a:ln w="12700" cap="flat" cmpd="sng" algn="ctr">
            <a:solidFill>
              <a:srgbClr val="00698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495800"/>
            <a:ext cx="8229600" cy="894097"/>
          </a:xfrm>
        </p:spPr>
        <p:txBody>
          <a:bodyPr/>
          <a:lstStyle/>
          <a:p>
            <a:pPr lvl="0"/>
            <a:r>
              <a:rPr lang="en-US" dirty="0" smtClean="0"/>
              <a:t>Click to edit Title of Presentation</a:t>
            </a:r>
            <a:endParaRPr lang="en-US" dirty="0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410200"/>
            <a:ext cx="8229600" cy="988929"/>
          </a:xfrm>
        </p:spPr>
        <p:txBody>
          <a:bodyPr>
            <a:normAutofit/>
          </a:bodyPr>
          <a:lstStyle>
            <a:lvl1pPr>
              <a:defRPr sz="1400">
                <a:solidFill>
                  <a:srgbClr val="636165"/>
                </a:solidFill>
              </a:defRPr>
            </a:lvl1pPr>
          </a:lstStyle>
          <a:p>
            <a:pPr lvl="0"/>
            <a:r>
              <a:rPr lang="en-US" dirty="0" smtClean="0"/>
              <a:t>Click to edit Presenter Information</a:t>
            </a:r>
          </a:p>
          <a:p>
            <a:pPr lvl="0"/>
            <a:r>
              <a:rPr lang="en-US" dirty="0" smtClean="0"/>
              <a:t>Presenter Title</a:t>
            </a:r>
          </a:p>
          <a:p>
            <a:pPr lvl="0"/>
            <a:r>
              <a:rPr lang="en-US" dirty="0" smtClean="0"/>
              <a:t>Company</a:t>
            </a:r>
          </a:p>
          <a:p>
            <a:pPr lvl="0"/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3" y="76200"/>
            <a:ext cx="8965707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111654"/>
            <a:ext cx="6096000" cy="92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398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294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36601"/>
            <a:ext cx="2057400" cy="5389563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36601"/>
            <a:ext cx="6019800" cy="5389563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58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798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0375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729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070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70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4603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28133"/>
            <a:ext cx="3008313" cy="7069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28133"/>
            <a:ext cx="5111751" cy="539803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1007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255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57200" y="6356351"/>
            <a:ext cx="8229600" cy="365125"/>
          </a:xfrm>
          <a:prstGeom prst="rect">
            <a:avLst/>
          </a:prstGeom>
          <a:solidFill>
            <a:srgbClr val="003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9"/>
          <p:cNvSpPr txBox="1">
            <a:spLocks/>
          </p:cNvSpPr>
          <p:nvPr userDrawn="1"/>
        </p:nvSpPr>
        <p:spPr>
          <a:xfrm>
            <a:off x="457200" y="6356351"/>
            <a:ext cx="2819400" cy="374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marL="342900" indent="-342900" defTabSz="457200">
              <a:spcBef>
                <a:spcPct val="20000"/>
              </a:spcBef>
              <a:buFont typeface="Arial"/>
              <a:buNone/>
              <a:defRPr/>
            </a:pPr>
            <a:r>
              <a:rPr lang="en-US" dirty="0" smtClean="0">
                <a:solidFill>
                  <a:prstClr val="white"/>
                </a:solidFill>
              </a:rPr>
              <a:t>www.setexasrhp.com	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30617"/>
            <a:ext cx="8229600" cy="6870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12"/>
          <p:cNvSpPr txBox="1">
            <a:spLocks/>
          </p:cNvSpPr>
          <p:nvPr userDrawn="1"/>
        </p:nvSpPr>
        <p:spPr>
          <a:xfrm>
            <a:off x="7315200" y="6356351"/>
            <a:ext cx="1371600" cy="374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marL="342900" indent="-342900" defTabSz="457200">
              <a:spcBef>
                <a:spcPct val="20000"/>
              </a:spcBef>
              <a:buFont typeface="Arial"/>
              <a:buNone/>
              <a:defRPr/>
            </a:pPr>
            <a:fld id="{8FF0B046-27DF-A547-A15E-C80E4A7BB378}" type="slidenum">
              <a:rPr lang="en-US" smtClean="0"/>
              <a:pPr marL="342900" indent="-342900" defTabSz="457200">
                <a:spcBef>
                  <a:spcPct val="20000"/>
                </a:spcBef>
                <a:buFont typeface="Arial"/>
                <a:buNone/>
                <a:defRPr/>
              </a:pPr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57200" y="729029"/>
            <a:ext cx="8229600" cy="1588"/>
          </a:xfrm>
          <a:prstGeom prst="line">
            <a:avLst/>
          </a:prstGeom>
          <a:ln w="12700" cap="flat" cmpd="sng" algn="ctr">
            <a:solidFill>
              <a:srgbClr val="00698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274" y="124561"/>
            <a:ext cx="4237037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4250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00335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00335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charset="2"/>
        <a:buChar char="§"/>
        <a:defRPr sz="2800" kern="1200">
          <a:solidFill>
            <a:srgbClr val="003359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3359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charset="2"/>
        <a:buChar char="§"/>
        <a:defRPr sz="2000" kern="1200">
          <a:solidFill>
            <a:srgbClr val="003359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-"/>
        <a:defRPr sz="2000" kern="1200">
          <a:solidFill>
            <a:srgbClr val="0033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6324600"/>
            <a:ext cx="8229600" cy="4572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57200" y="449580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QPI Achievement</a:t>
            </a:r>
          </a:p>
          <a:p>
            <a:pPr algn="ctr"/>
            <a:r>
              <a:rPr lang="en-US" b="1" dirty="0" smtClean="0"/>
              <a:t>Breakout Session</a:t>
            </a:r>
          </a:p>
          <a:p>
            <a:pPr algn="ctr"/>
            <a:r>
              <a:rPr lang="en-US" b="1" dirty="0" smtClean="0"/>
              <a:t>June 9, 2016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65296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MLIU Individuals Served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7817265"/>
              </p:ext>
            </p:extLst>
          </p:nvPr>
        </p:nvGraphicFramePr>
        <p:xfrm>
          <a:off x="533400" y="1295400"/>
          <a:ext cx="8077200" cy="4800599"/>
        </p:xfrm>
        <a:graphic>
          <a:graphicData uri="http://schemas.openxmlformats.org/drawingml/2006/table">
            <a:tbl>
              <a:tblPr/>
              <a:tblGrid>
                <a:gridCol w="2742857"/>
                <a:gridCol w="1870956"/>
                <a:gridCol w="1671144"/>
                <a:gridCol w="1792243"/>
              </a:tblGrid>
              <a:tr h="955871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QPI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Project Type/#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Goal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Achieved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Goal</a:t>
                      </a:r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Achieved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19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Behavioral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Health/46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25,818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27,108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105.0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2719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Primary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Care/5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7,080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8,881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125.4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19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Specialty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Care/3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88,245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82,707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93.7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19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Chronic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Care/14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124,408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107,833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86.7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19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Emergency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Care/2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6,790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4,432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65.3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19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Navigation/Case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Mgmt/14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10,111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10,780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106.6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19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Prevention and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Wellness/14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1,158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1,989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171.8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19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General/5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141,074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156,341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110.8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192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404,684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400,071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98.9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1396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MLIU Encounters Provided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9797607"/>
              </p:ext>
            </p:extLst>
          </p:nvPr>
        </p:nvGraphicFramePr>
        <p:xfrm>
          <a:off x="457200" y="1447803"/>
          <a:ext cx="8077200" cy="4852737"/>
        </p:xfrm>
        <a:graphic>
          <a:graphicData uri="http://schemas.openxmlformats.org/drawingml/2006/table">
            <a:tbl>
              <a:tblPr/>
              <a:tblGrid>
                <a:gridCol w="2617291"/>
                <a:gridCol w="1779527"/>
                <a:gridCol w="1923968"/>
                <a:gridCol w="1756414"/>
              </a:tblGrid>
              <a:tr h="917509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QPI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Project Type/#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Goal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Achieved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Goal</a:t>
                      </a:r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Achieved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92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Behavioral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Health/11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61" marR="8561" marT="85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33,832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28,880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85.4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0792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Primary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Care/27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61" marR="8561" marT="85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204,034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216,658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106.2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792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Specialty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Care/25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61" marR="8561" marT="85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189,453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205,504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108.5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375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Chronic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Care/0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61" marR="8561" marT="85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-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-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-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375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Emergency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Care/1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61" marR="8561" marT="85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-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-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-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792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Navigation/Case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Mgmt/2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61" marR="8561" marT="85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9,379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17,953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191.4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792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Prevention/Wellness/1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61" marR="8561" marT="85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600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600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100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375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General/2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61" marR="8561" marT="85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-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-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-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926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437,298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469,595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107.4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7374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400" dirty="0" smtClean="0"/>
              <a:t>Individuals Served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sz="2400" dirty="0" smtClean="0"/>
              <a:t>540,425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sz="2400" dirty="0" smtClean="0"/>
              <a:t>BH, PC, N/CM, P/W – Less than goal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sz="2400" dirty="0" smtClean="0"/>
              <a:t>SC, CC, EC, Gen – More than goal</a:t>
            </a:r>
          </a:p>
          <a:p>
            <a:pPr marL="0" indent="0"/>
            <a:endParaRPr lang="en-US" sz="2400" dirty="0" smtClean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400" dirty="0" smtClean="0"/>
              <a:t>Encounters Provided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sz="2400" dirty="0" smtClean="0"/>
              <a:t>1,188,083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sz="2400" dirty="0" smtClean="0"/>
              <a:t>BH, PC, N/CM, P/W – Less than goal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sz="2400" dirty="0" smtClean="0"/>
              <a:t>SC – More than goal</a:t>
            </a:r>
            <a:endParaRPr lang="en-US" sz="2400" dirty="0"/>
          </a:p>
          <a:p>
            <a:pPr marL="40005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2174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00600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Increase Over Baseline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Individuals Served – 9 fold increase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Encounters Provided – 2.5 fold increase</a:t>
            </a:r>
          </a:p>
          <a:p>
            <a:pPr marL="0" indent="0"/>
            <a:endParaRPr 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MLIUs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Individuals Served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dirty="0" smtClean="0"/>
              <a:t>BH, PC, N/CM, P/W, Gen – More than goal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dirty="0" smtClean="0"/>
              <a:t>SC, CC, EC - Less than goal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Encounters Provided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dirty="0" smtClean="0"/>
              <a:t>PC, SC, N/CM, P/W- Equal or more than goal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dirty="0" smtClean="0"/>
              <a:t>BH – Less than goal</a:t>
            </a:r>
          </a:p>
        </p:txBody>
      </p:sp>
    </p:spTree>
    <p:extLst>
      <p:ext uri="{BB962C8B-B14F-4D97-AF65-F5344CB8AC3E}">
        <p14:creationId xmlns:p14="http://schemas.microsoft.com/office/powerpoint/2010/main" val="1852891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Fishbone Diagram </a:t>
            </a:r>
            <a:r>
              <a:rPr lang="en-US" dirty="0" smtClean="0"/>
              <a:t>Group Discussion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29" y="1600200"/>
            <a:ext cx="734734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473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0616"/>
            <a:ext cx="8229600" cy="132678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QPI Achievement </a:t>
            </a:r>
            <a:r>
              <a:rPr lang="en-US" dirty="0"/>
              <a:t>Breakout Session </a:t>
            </a:r>
            <a:r>
              <a:rPr lang="en-US" dirty="0" smtClean="0"/>
              <a:t>Overview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RHP3 </a:t>
            </a:r>
            <a:r>
              <a:rPr lang="en-US" dirty="0"/>
              <a:t>QPI Analysis Presentation 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Group </a:t>
            </a:r>
            <a:r>
              <a:rPr lang="en-US" dirty="0"/>
              <a:t>Breakout </a:t>
            </a:r>
            <a:r>
              <a:rPr lang="en-US" dirty="0" smtClean="0"/>
              <a:t>Session </a:t>
            </a:r>
            <a:r>
              <a:rPr lang="en-US" dirty="0"/>
              <a:t>(fishbone diagram)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Group Discussion: QPI Challenges/Causes and QPI Solutions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751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Fishbone Diagram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90" y="1741011"/>
            <a:ext cx="6865620" cy="4244340"/>
          </a:xfrm>
        </p:spPr>
      </p:pic>
    </p:spTree>
    <p:extLst>
      <p:ext uri="{BB962C8B-B14F-4D97-AF65-F5344CB8AC3E}">
        <p14:creationId xmlns:p14="http://schemas.microsoft.com/office/powerpoint/2010/main" val="561109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DY3-4 QPI Goals and Achievement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en-US" dirty="0" smtClean="0">
                <a:solidFill>
                  <a:srgbClr val="1F497D"/>
                </a:solidFill>
                <a:ea typeface="Calibri"/>
                <a:cs typeface="Times New Roman"/>
              </a:rPr>
              <a:t>Individuals served</a:t>
            </a:r>
          </a:p>
          <a:p>
            <a:pPr lvl="0">
              <a:spcBef>
                <a:spcPts val="0"/>
              </a:spcBef>
              <a:buFont typeface="Symbol"/>
              <a:buChar char=""/>
            </a:pPr>
            <a:endParaRPr lang="en-US" dirty="0">
              <a:solidFill>
                <a:srgbClr val="1F497D"/>
              </a:solidFill>
              <a:ea typeface="Calibri"/>
              <a:cs typeface="Times New Roman"/>
            </a:endParaRPr>
          </a:p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en-US" dirty="0" smtClean="0">
                <a:solidFill>
                  <a:srgbClr val="1F497D"/>
                </a:solidFill>
                <a:ea typeface="Calibri"/>
                <a:cs typeface="Times New Roman"/>
              </a:rPr>
              <a:t>Encounters provided</a:t>
            </a:r>
            <a:endParaRPr lang="en-US" dirty="0">
              <a:ea typeface="Calibri"/>
              <a:cs typeface="Times New Roman"/>
            </a:endParaRPr>
          </a:p>
          <a:p>
            <a:pPr lvl="0">
              <a:spcBef>
                <a:spcPts val="0"/>
              </a:spcBef>
              <a:buFont typeface="Symbol"/>
              <a:buChar char=""/>
            </a:pPr>
            <a:endParaRPr lang="en-US" dirty="0" smtClean="0">
              <a:solidFill>
                <a:srgbClr val="1F497D"/>
              </a:solidFill>
              <a:ea typeface="Calibri"/>
              <a:cs typeface="Times New Roman"/>
            </a:endParaRPr>
          </a:p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en-US" dirty="0" smtClean="0">
                <a:solidFill>
                  <a:srgbClr val="1F497D"/>
                </a:solidFill>
                <a:ea typeface="Calibri"/>
                <a:cs typeface="Times New Roman"/>
              </a:rPr>
              <a:t>Percent </a:t>
            </a:r>
            <a:r>
              <a:rPr lang="en-US" dirty="0">
                <a:solidFill>
                  <a:srgbClr val="1F497D"/>
                </a:solidFill>
                <a:ea typeface="Calibri"/>
                <a:cs typeface="Times New Roman"/>
              </a:rPr>
              <a:t>of </a:t>
            </a:r>
            <a:r>
              <a:rPr lang="en-US" dirty="0" smtClean="0">
                <a:solidFill>
                  <a:srgbClr val="1F497D"/>
                </a:solidFill>
                <a:ea typeface="Calibri"/>
                <a:cs typeface="Times New Roman"/>
              </a:rPr>
              <a:t>QPI goal achieved</a:t>
            </a:r>
            <a:endParaRPr lang="en-US" dirty="0">
              <a:ea typeface="Calibri"/>
              <a:cs typeface="Times New Roman"/>
            </a:endParaRPr>
          </a:p>
          <a:p>
            <a:pPr lvl="0">
              <a:spcBef>
                <a:spcPts val="0"/>
              </a:spcBef>
              <a:buFont typeface="Symbol"/>
              <a:buChar char=""/>
            </a:pPr>
            <a:endParaRPr lang="en-US" dirty="0" smtClean="0">
              <a:solidFill>
                <a:srgbClr val="1F497D"/>
              </a:solidFill>
              <a:ea typeface="Calibri"/>
              <a:cs typeface="Times New Roman"/>
            </a:endParaRPr>
          </a:p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en-US" dirty="0" smtClean="0">
                <a:solidFill>
                  <a:srgbClr val="1F497D"/>
                </a:solidFill>
                <a:ea typeface="Calibri"/>
                <a:cs typeface="Times New Roman"/>
              </a:rPr>
              <a:t>Percent increase </a:t>
            </a:r>
            <a:r>
              <a:rPr lang="en-US" dirty="0">
                <a:solidFill>
                  <a:srgbClr val="1F497D"/>
                </a:solidFill>
                <a:ea typeface="Calibri"/>
                <a:cs typeface="Times New Roman"/>
              </a:rPr>
              <a:t>over </a:t>
            </a:r>
            <a:r>
              <a:rPr lang="en-US" dirty="0" smtClean="0">
                <a:solidFill>
                  <a:srgbClr val="1F497D"/>
                </a:solidFill>
                <a:ea typeface="Calibri"/>
                <a:cs typeface="Times New Roman"/>
              </a:rPr>
              <a:t>baseline</a:t>
            </a:r>
          </a:p>
          <a:p>
            <a:pPr lvl="0">
              <a:spcBef>
                <a:spcPts val="0"/>
              </a:spcBef>
              <a:buFont typeface="Symbol"/>
              <a:buChar char=""/>
            </a:pPr>
            <a:endParaRPr lang="en-US" dirty="0" smtClean="0">
              <a:solidFill>
                <a:srgbClr val="1F497D"/>
              </a:solidFill>
              <a:ea typeface="Calibri"/>
              <a:cs typeface="Times New Roman"/>
            </a:endParaRPr>
          </a:p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en-US" dirty="0" smtClean="0">
                <a:solidFill>
                  <a:srgbClr val="1F497D"/>
                </a:solidFill>
                <a:ea typeface="Calibri"/>
                <a:cs typeface="Times New Roman"/>
              </a:rPr>
              <a:t>MLIU individuals served</a:t>
            </a:r>
          </a:p>
          <a:p>
            <a:pPr lvl="0">
              <a:spcBef>
                <a:spcPts val="0"/>
              </a:spcBef>
              <a:buFont typeface="Symbol"/>
              <a:buChar char=""/>
            </a:pPr>
            <a:endParaRPr lang="en-US" dirty="0">
              <a:solidFill>
                <a:srgbClr val="1F497D"/>
              </a:solidFill>
              <a:ea typeface="Calibri"/>
              <a:cs typeface="Times New Roman"/>
            </a:endParaRPr>
          </a:p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en-US" dirty="0" smtClean="0">
                <a:solidFill>
                  <a:srgbClr val="1F497D"/>
                </a:solidFill>
                <a:ea typeface="Calibri"/>
                <a:cs typeface="Times New Roman"/>
              </a:rPr>
              <a:t>MLIU encounters provided</a:t>
            </a:r>
          </a:p>
          <a:p>
            <a:pPr lvl="0">
              <a:spcBef>
                <a:spcPts val="0"/>
              </a:spcBef>
              <a:buFont typeface="Symbol"/>
              <a:buChar char=""/>
            </a:pPr>
            <a:endParaRPr lang="en-US" dirty="0" smtClean="0">
              <a:solidFill>
                <a:srgbClr val="1F497D"/>
              </a:solidFill>
              <a:ea typeface="Calibri"/>
              <a:cs typeface="Times New Roman"/>
            </a:endParaRPr>
          </a:p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en-US" dirty="0" smtClean="0">
                <a:solidFill>
                  <a:srgbClr val="1F497D"/>
                </a:solidFill>
                <a:ea typeface="Calibri"/>
                <a:cs typeface="Times New Roman"/>
              </a:rPr>
              <a:t>Percent of MLIU goal achieved  </a:t>
            </a:r>
            <a:endParaRPr lang="en-US" dirty="0">
              <a:ea typeface="Calibri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678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0616"/>
            <a:ext cx="8229600" cy="869583"/>
          </a:xfrm>
        </p:spPr>
        <p:txBody>
          <a:bodyPr>
            <a:noAutofit/>
          </a:bodyPr>
          <a:lstStyle/>
          <a:p>
            <a:r>
              <a:rPr lang="en-US" sz="3200" dirty="0" smtClean="0"/>
              <a:t>Projects with Individual or Encounter QPIs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0186891"/>
              </p:ext>
            </p:extLst>
          </p:nvPr>
        </p:nvGraphicFramePr>
        <p:xfrm>
          <a:off x="609600" y="1600202"/>
          <a:ext cx="7848599" cy="4495800"/>
        </p:xfrm>
        <a:graphic>
          <a:graphicData uri="http://schemas.openxmlformats.org/drawingml/2006/table">
            <a:tbl>
              <a:tblPr/>
              <a:tblGrid>
                <a:gridCol w="3425255"/>
                <a:gridCol w="2336434"/>
                <a:gridCol w="2086910"/>
              </a:tblGrid>
              <a:tr h="1361406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Number</a:t>
                      </a:r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of Projects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Project Type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Individual</a:t>
                      </a:r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QPIs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Encounters</a:t>
                      </a:r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QPIs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2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Behavioral Health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482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Primary Care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82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Specialty Care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82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Chronic Care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82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Emergency Care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82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Navigation/Case Mgmt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82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Prevention and Wellness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82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General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266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8933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Individuals Served</a:t>
            </a:r>
            <a:endParaRPr lang="en-US" sz="32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1762342"/>
              </p:ext>
            </p:extLst>
          </p:nvPr>
        </p:nvGraphicFramePr>
        <p:xfrm>
          <a:off x="609601" y="1447804"/>
          <a:ext cx="7848599" cy="4885538"/>
        </p:xfrm>
        <a:graphic>
          <a:graphicData uri="http://schemas.openxmlformats.org/drawingml/2006/table">
            <a:tbl>
              <a:tblPr/>
              <a:tblGrid>
                <a:gridCol w="2057399"/>
                <a:gridCol w="1584886"/>
                <a:gridCol w="1319253"/>
                <a:gridCol w="1414851"/>
                <a:gridCol w="1472210"/>
              </a:tblGrid>
              <a:tr h="819163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QPI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Project </a:t>
                      </a:r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Type/#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Achieved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Goal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Goal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Achieved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DY3-5 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Goal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0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Behavioral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Health/46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33,045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60,369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99,133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330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Primary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Care/5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9,833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14,634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26,888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30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Specialty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Care/3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102,611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25,740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398.6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62,325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30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Chronic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Care/14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174,844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92,696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188.6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161,958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30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Emergency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Care/2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9,431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3,200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294.7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6,800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082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Navigation/Case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Mgmt/14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11,887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66,918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101,787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30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Prevention/Wellness/14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2,626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69,672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105,308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30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General/5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196,148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95,127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206.2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174,727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051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540,425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428,356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738,926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4104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Encounters Provided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5839323"/>
              </p:ext>
            </p:extLst>
          </p:nvPr>
        </p:nvGraphicFramePr>
        <p:xfrm>
          <a:off x="457200" y="1447801"/>
          <a:ext cx="8077200" cy="4916091"/>
        </p:xfrm>
        <a:graphic>
          <a:graphicData uri="http://schemas.openxmlformats.org/drawingml/2006/table">
            <a:tbl>
              <a:tblPr/>
              <a:tblGrid>
                <a:gridCol w="2209800"/>
                <a:gridCol w="1529115"/>
                <a:gridCol w="1446095"/>
                <a:gridCol w="1446095"/>
                <a:gridCol w="1446095"/>
              </a:tblGrid>
              <a:tr h="878528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QPI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Project </a:t>
                      </a:r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Type/#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Achieved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Goal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Goal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Achieved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DY3-5 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Goal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85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Behavioral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Health/11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61" marR="8561" marT="85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44,487 </a:t>
                      </a:r>
                    </a:p>
                  </a:txBody>
                  <a:tcPr marL="8561" marR="8561" marT="8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55,492 </a:t>
                      </a:r>
                    </a:p>
                  </a:txBody>
                  <a:tcPr marL="8561" marR="8561" marT="8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80.2</a:t>
                      </a:r>
                    </a:p>
                  </a:txBody>
                  <a:tcPr marL="8561" marR="8561" marT="8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89,922 </a:t>
                      </a:r>
                    </a:p>
                  </a:txBody>
                  <a:tcPr marL="8561" marR="8561" marT="8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7185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Primary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Care/27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61" marR="8561" marT="85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705,002 </a:t>
                      </a:r>
                    </a:p>
                  </a:txBody>
                  <a:tcPr marL="8561" marR="8561" marT="8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881,550 </a:t>
                      </a:r>
                    </a:p>
                  </a:txBody>
                  <a:tcPr marL="8561" marR="8561" marT="8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80.0</a:t>
                      </a:r>
                    </a:p>
                  </a:txBody>
                  <a:tcPr marL="8561" marR="8561" marT="8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1,438,225 </a:t>
                      </a:r>
                    </a:p>
                  </a:txBody>
                  <a:tcPr marL="8561" marR="8561" marT="8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185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Specialty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Care/25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61" marR="8561" marT="85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397,214 </a:t>
                      </a:r>
                    </a:p>
                  </a:txBody>
                  <a:tcPr marL="8561" marR="8561" marT="8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254,144 </a:t>
                      </a:r>
                    </a:p>
                  </a:txBody>
                  <a:tcPr marL="8561" marR="8561" marT="8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156.3</a:t>
                      </a:r>
                    </a:p>
                  </a:txBody>
                  <a:tcPr marL="8561" marR="8561" marT="8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389,869 </a:t>
                      </a:r>
                    </a:p>
                  </a:txBody>
                  <a:tcPr marL="8561" marR="8561" marT="8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573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Chronic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Care/0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61" marR="8561" marT="85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-   </a:t>
                      </a:r>
                    </a:p>
                  </a:txBody>
                  <a:tcPr marL="8561" marR="8561" marT="8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-   </a:t>
                      </a:r>
                    </a:p>
                  </a:txBody>
                  <a:tcPr marL="8561" marR="8561" marT="8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561" marR="8561" marT="8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-   </a:t>
                      </a:r>
                    </a:p>
                  </a:txBody>
                  <a:tcPr marL="8561" marR="8561" marT="8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949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Emergency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Care/1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61" marR="8561" marT="85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-   </a:t>
                      </a:r>
                    </a:p>
                  </a:txBody>
                  <a:tcPr marL="8561" marR="8561" marT="8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2,800 </a:t>
                      </a:r>
                    </a:p>
                  </a:txBody>
                  <a:tcPr marL="8561" marR="8561" marT="8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561" marR="8561" marT="8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4,200 </a:t>
                      </a:r>
                    </a:p>
                  </a:txBody>
                  <a:tcPr marL="8561" marR="8561" marT="8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185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Navigation/Case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Mgmt/2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61" marR="8561" marT="85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40,780 </a:t>
                      </a:r>
                    </a:p>
                  </a:txBody>
                  <a:tcPr marL="8561" marR="8561" marT="8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262,640 </a:t>
                      </a:r>
                    </a:p>
                  </a:txBody>
                  <a:tcPr marL="8561" marR="8561" marT="8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15.5</a:t>
                      </a:r>
                    </a:p>
                  </a:txBody>
                  <a:tcPr marL="8561" marR="8561" marT="8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393,960 </a:t>
                      </a:r>
                    </a:p>
                  </a:txBody>
                  <a:tcPr marL="8561" marR="8561" marT="8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185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Prevention/Wellness/1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61" marR="8561" marT="85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600 </a:t>
                      </a:r>
                    </a:p>
                  </a:txBody>
                  <a:tcPr marL="8561" marR="8561" marT="8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3,000 </a:t>
                      </a:r>
                    </a:p>
                  </a:txBody>
                  <a:tcPr marL="8561" marR="8561" marT="8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20.0</a:t>
                      </a:r>
                    </a:p>
                  </a:txBody>
                  <a:tcPr marL="8561" marR="8561" marT="8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4,500 </a:t>
                      </a:r>
                    </a:p>
                  </a:txBody>
                  <a:tcPr marL="8561" marR="8561" marT="8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949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General/2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61" marR="8561" marT="85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-   </a:t>
                      </a:r>
                    </a:p>
                  </a:txBody>
                  <a:tcPr marL="8561" marR="8561" marT="8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15,200 </a:t>
                      </a:r>
                    </a:p>
                  </a:txBody>
                  <a:tcPr marL="8561" marR="8561" marT="8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561" marR="8561" marT="8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42,400 </a:t>
                      </a:r>
                    </a:p>
                  </a:txBody>
                  <a:tcPr marL="8561" marR="8561" marT="8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858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8561" marR="8561" marT="85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1,188,083 </a:t>
                      </a:r>
                    </a:p>
                  </a:txBody>
                  <a:tcPr marL="8561" marR="8561" marT="8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1,474,826 </a:t>
                      </a:r>
                    </a:p>
                  </a:txBody>
                  <a:tcPr marL="8561" marR="8561" marT="8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80.6</a:t>
                      </a:r>
                    </a:p>
                  </a:txBody>
                  <a:tcPr marL="8561" marR="8561" marT="8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2,363,076 </a:t>
                      </a:r>
                    </a:p>
                  </a:txBody>
                  <a:tcPr marL="8561" marR="8561" marT="8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2971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Increase Over Baseline -  Individuals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5818735"/>
              </p:ext>
            </p:extLst>
          </p:nvPr>
        </p:nvGraphicFramePr>
        <p:xfrm>
          <a:off x="685801" y="1524002"/>
          <a:ext cx="7696199" cy="4648197"/>
        </p:xfrm>
        <a:graphic>
          <a:graphicData uri="http://schemas.openxmlformats.org/drawingml/2006/table">
            <a:tbl>
              <a:tblPr/>
              <a:tblGrid>
                <a:gridCol w="2613477"/>
                <a:gridCol w="1782702"/>
                <a:gridCol w="1592317"/>
                <a:gridCol w="1707703"/>
              </a:tblGrid>
              <a:tr h="935103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QPI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Project </a:t>
                      </a:r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Type/#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Pre-DSRIP Baseline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Achieved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Increase 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Over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Baseline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95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Behavioral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Health/46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26,047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33,045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226.9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1295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Primary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Care/5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30,223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9,833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943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Specialty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Care/3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-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102,611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295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Chronic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Care/14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4,941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174,844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3638.6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295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Emergency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Care/2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-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9,431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295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Navigation/Case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Mgmt/14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4,230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11,887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381.0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295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Prevention and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Wellness/14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334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2,626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886.2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295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General/5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153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196,148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128301.3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958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65,928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540,425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919.7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9072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Increase </a:t>
            </a:r>
            <a:r>
              <a:rPr lang="en-US" sz="3200" dirty="0"/>
              <a:t>Over Baseline </a:t>
            </a:r>
            <a:r>
              <a:rPr lang="en-US" sz="3200" dirty="0" smtClean="0"/>
              <a:t>- Encounters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0667345"/>
              </p:ext>
            </p:extLst>
          </p:nvPr>
        </p:nvGraphicFramePr>
        <p:xfrm>
          <a:off x="533400" y="1447802"/>
          <a:ext cx="7924800" cy="4835115"/>
        </p:xfrm>
        <a:graphic>
          <a:graphicData uri="http://schemas.openxmlformats.org/drawingml/2006/table">
            <a:tbl>
              <a:tblPr/>
              <a:tblGrid>
                <a:gridCol w="2567907"/>
                <a:gridCol w="1745952"/>
                <a:gridCol w="1887666"/>
                <a:gridCol w="1723275"/>
              </a:tblGrid>
              <a:tr h="1118007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QPI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Project Type/#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Pre-DSRIP Baseline 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Achieved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Increase 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Over Baseline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71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Behavioral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Health/11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61" marR="8561" marT="85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5,627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44,487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890.6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0071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Primary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Care/27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61" marR="8561" marT="85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529,331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705,002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233.2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71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Specialty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Care/25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61" marR="8561" marT="85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221,413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397,214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279.4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71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Chronic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Care/0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61" marR="8561" marT="85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-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-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71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Emergency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Care/1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61" marR="8561" marT="85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-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-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-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71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Navigation/Case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Mgmt/2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61" marR="8561" marT="85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20,390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40,780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71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Prevention/Wellness/1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61" marR="8561" marT="85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300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600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71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General/2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61" marR="8561" marT="85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-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-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-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71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777,061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1,188,083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252.9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428462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C5F9AC65227B42B4F1991FC48834D2" ma:contentTypeVersion="1" ma:contentTypeDescription="Create a new document." ma:contentTypeScope="" ma:versionID="bba04397e57a4138b37ef2ae814f472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3248EDBB-80C3-4290-BE72-908E6FD77C67}"/>
</file>

<file path=customXml/itemProps2.xml><?xml version="1.0" encoding="utf-8"?>
<ds:datastoreItem xmlns:ds="http://schemas.openxmlformats.org/officeDocument/2006/customXml" ds:itemID="{C030D5D9-2810-4EAF-9375-1BD336A4D380}"/>
</file>

<file path=customXml/itemProps3.xml><?xml version="1.0" encoding="utf-8"?>
<ds:datastoreItem xmlns:ds="http://schemas.openxmlformats.org/officeDocument/2006/customXml" ds:itemID="{53ED3633-7985-44A2-A4FB-20D5D24E6AE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442</TotalTime>
  <Words>707</Words>
  <Application>Microsoft Office PowerPoint</Application>
  <PresentationFormat>On-screen Show (4:3)</PresentationFormat>
  <Paragraphs>343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1_Office Theme</vt:lpstr>
      <vt:lpstr>PowerPoint Presentation</vt:lpstr>
      <vt:lpstr> QPI Achievement Breakout Session Overview </vt:lpstr>
      <vt:lpstr>Fishbone Diagram </vt:lpstr>
      <vt:lpstr>DY3-4 QPI Goals and Achievement </vt:lpstr>
      <vt:lpstr>Projects with Individual or Encounter QPIs</vt:lpstr>
      <vt:lpstr>Individuals Served</vt:lpstr>
      <vt:lpstr>Encounters Provided</vt:lpstr>
      <vt:lpstr>Increase Over Baseline -  Individuals</vt:lpstr>
      <vt:lpstr>Increase Over Baseline - Encounters</vt:lpstr>
      <vt:lpstr>MLIU Individuals Served</vt:lpstr>
      <vt:lpstr>MLIU Encounters Provided</vt:lpstr>
      <vt:lpstr>Conclusions</vt:lpstr>
      <vt:lpstr>Conclusions</vt:lpstr>
      <vt:lpstr>Fishbone Diagram Group Discussion</vt:lpstr>
    </vt:vector>
  </TitlesOfParts>
  <Company>HCHD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Gardea, Margarita</dc:creator>
  <cp:lastModifiedBy>Scroggins, Karle G</cp:lastModifiedBy>
  <cp:revision>51</cp:revision>
  <cp:lastPrinted>2016-05-31T23:22:17Z</cp:lastPrinted>
  <dcterms:created xsi:type="dcterms:W3CDTF">2013-05-08T16:14:47Z</dcterms:created>
  <dcterms:modified xsi:type="dcterms:W3CDTF">2016-06-01T17:42:01Z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4" name="ContentTypeId">
    <vt:lpwstr>0x010104007746B344426FF34E9F9132BF10B1DBD8</vt:lpwstr>
  </property>
  <property fmtid="{D5CDD505-2E9C-101B-9397-08002B2CF9AE}" pid="7" name="xd_ProgID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TemplateUrl">
    <vt:lpwstr/>
  </property>
  <property fmtid="{D5CDD505-2E9C-101B-9397-08002B2CF9AE}" pid="12" name="TaxCatchAll">
    <vt:lpwstr/>
  </property>
</Properties>
</file>